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445c6197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445c6197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445c6197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445c6197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c048f443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c048f443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b09b938e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b09b938e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b09b938e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b09b938e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044ff9a7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044ff9a7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044ff9a7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044ff9a7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044ff9a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044ff9a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bb09b938e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bb09b938e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b09b938e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b09b938e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c048f44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c048f44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bb09b938e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bb09b938e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c048f443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bc048f443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b4001692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b4001692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bc048f443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bc048f443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bc048f443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bc048f443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c048f443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c048f443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d8d79dc7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d8d79dc7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d8d79dc7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d8d79dc7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d8d79dc7a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d8d79dc7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c048f44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c048f44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445c6197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445c6197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445c6197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445c6197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advances.sciencemag.org/content/3/7/e1700782/suppl/DC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cience.sciencemag.org/content/368/6496/1257/suppl/DC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523875"/>
            <a:ext cx="8222100" cy="32004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3900">
                <a:solidFill>
                  <a:srgbClr val="FFFFFF"/>
                </a:solidFill>
              </a:rPr>
              <a:t>A Comparative Analysis of Microplastic Distribution in S</a:t>
            </a:r>
            <a:r>
              <a:rPr lang="en" sz="3900">
                <a:solidFill>
                  <a:srgbClr val="FFFFFF"/>
                </a:solidFill>
              </a:rPr>
              <a:t>nowfall</a:t>
            </a:r>
            <a:endParaRPr sz="3500">
              <a:solidFill>
                <a:srgbClr val="FFFFFF"/>
              </a:solidFill>
            </a:endParaRPr>
          </a:p>
        </p:txBody>
      </p:sp>
      <p:sp>
        <p:nvSpPr>
          <p:cNvPr id="86" name="Google Shape;86;p13"/>
          <p:cNvSpPr txBox="1"/>
          <p:nvPr>
            <p:ph idx="1" type="subTitle"/>
          </p:nvPr>
        </p:nvSpPr>
        <p:spPr>
          <a:xfrm>
            <a:off x="460938" y="425896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Diego Schillaci</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Methodology</a:t>
            </a:r>
            <a:endParaRPr/>
          </a:p>
        </p:txBody>
      </p:sp>
      <p:sp>
        <p:nvSpPr>
          <p:cNvPr id="143" name="Google Shape;143;p22"/>
          <p:cNvSpPr txBox="1"/>
          <p:nvPr>
            <p:ph idx="1" type="body"/>
          </p:nvPr>
        </p:nvSpPr>
        <p:spPr>
          <a:xfrm>
            <a:off x="-91525" y="1017800"/>
            <a:ext cx="8520600" cy="33390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2400">
                <a:solidFill>
                  <a:srgbClr val="000000"/>
                </a:solidFill>
                <a:latin typeface="Times New Roman"/>
                <a:ea typeface="Times New Roman"/>
                <a:cs typeface="Times New Roman"/>
                <a:sym typeface="Times New Roman"/>
              </a:rPr>
              <a:t>DRONE SPATIAL ANALYSIS</a:t>
            </a:r>
            <a:endParaRPr sz="2400">
              <a:solidFill>
                <a:srgbClr val="000000"/>
              </a:solidFill>
              <a:latin typeface="Times New Roman"/>
              <a:ea typeface="Times New Roman"/>
              <a:cs typeface="Times New Roman"/>
              <a:sym typeface="Times New Roman"/>
            </a:endParaRPr>
          </a:p>
          <a:p>
            <a:pPr indent="-381000" lvl="0" marL="9144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Photographs compiled, made into a Structure From Motion (SFM) file</a:t>
            </a:r>
            <a:endParaRPr sz="2400">
              <a:solidFill>
                <a:srgbClr val="000000"/>
              </a:solidFill>
              <a:latin typeface="Times New Roman"/>
              <a:ea typeface="Times New Roman"/>
              <a:cs typeface="Times New Roman"/>
              <a:sym typeface="Times New Roman"/>
            </a:endParaRPr>
          </a:p>
          <a:p>
            <a:pPr indent="0" lvl="0" marL="914400" rtl="0" algn="l">
              <a:spcBef>
                <a:spcPts val="0"/>
              </a:spcBef>
              <a:spcAft>
                <a:spcPts val="0"/>
              </a:spcAft>
              <a:buNone/>
            </a:pPr>
            <a:r>
              <a:rPr lang="en" sz="2400">
                <a:solidFill>
                  <a:srgbClr val="000000"/>
                </a:solidFill>
                <a:latin typeface="Times New Roman"/>
                <a:ea typeface="Times New Roman"/>
                <a:cs typeface="Times New Roman"/>
                <a:sym typeface="Times New Roman"/>
              </a:rPr>
              <a:t> </a:t>
            </a:r>
            <a:endParaRPr sz="2400">
              <a:solidFill>
                <a:srgbClr val="000000"/>
              </a:solidFill>
              <a:latin typeface="Times New Roman"/>
              <a:ea typeface="Times New Roman"/>
              <a:cs typeface="Times New Roman"/>
              <a:sym typeface="Times New Roman"/>
            </a:endParaRPr>
          </a:p>
          <a:p>
            <a:pPr indent="-381000" lvl="0" marL="9144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Drone is flown during times of snow cover and bare ground</a:t>
            </a:r>
            <a:endParaRPr sz="2400">
              <a:solidFill>
                <a:srgbClr val="000000"/>
              </a:solidFill>
              <a:latin typeface="Times New Roman"/>
              <a:ea typeface="Times New Roman"/>
              <a:cs typeface="Times New Roman"/>
              <a:sym typeface="Times New Roman"/>
            </a:endParaRPr>
          </a:p>
          <a:p>
            <a:pPr indent="0" lvl="0" marL="9144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9144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SFM models overlayed to </a:t>
            </a:r>
            <a:r>
              <a:rPr lang="en" sz="2400">
                <a:solidFill>
                  <a:srgbClr val="000000"/>
                </a:solidFill>
                <a:latin typeface="Times New Roman"/>
                <a:ea typeface="Times New Roman"/>
                <a:cs typeface="Times New Roman"/>
                <a:sym typeface="Times New Roman"/>
              </a:rPr>
              <a:t>determine</a:t>
            </a:r>
            <a:r>
              <a:rPr lang="en" sz="2400">
                <a:solidFill>
                  <a:srgbClr val="000000"/>
                </a:solidFill>
                <a:latin typeface="Times New Roman"/>
                <a:ea typeface="Times New Roman"/>
                <a:cs typeface="Times New Roman"/>
                <a:sym typeface="Times New Roman"/>
              </a:rPr>
              <a:t> snow depth</a:t>
            </a:r>
            <a:endParaRPr sz="3600">
              <a:solidFill>
                <a:srgbClr val="000000"/>
              </a:solidFill>
              <a:latin typeface="Times New Roman"/>
              <a:ea typeface="Times New Roman"/>
              <a:cs typeface="Times New Roman"/>
              <a:sym typeface="Times New Roman"/>
            </a:endParaRPr>
          </a:p>
          <a:p>
            <a:pPr indent="457200" lvl="0" marL="0" rtl="0" algn="l">
              <a:spcBef>
                <a:spcPts val="0"/>
              </a:spcBef>
              <a:spcAft>
                <a:spcPts val="0"/>
              </a:spcAft>
              <a:buNone/>
            </a:pPr>
            <a:r>
              <a:rPr lang="en" sz="500">
                <a:solidFill>
                  <a:srgbClr val="000000"/>
                </a:solidFill>
                <a:latin typeface="Times New Roman"/>
                <a:ea typeface="Times New Roman"/>
                <a:cs typeface="Times New Roman"/>
                <a:sym typeface="Times New Roman"/>
              </a:rPr>
              <a:t> </a:t>
            </a:r>
            <a:endParaRPr sz="5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100"/>
          </a:p>
        </p:txBody>
      </p:sp>
      <p:pic>
        <p:nvPicPr>
          <p:cNvPr id="144" name="Google Shape;144;p22"/>
          <p:cNvPicPr preferRelativeResize="0"/>
          <p:nvPr/>
        </p:nvPicPr>
        <p:blipFill>
          <a:blip r:embed="rId3">
            <a:alphaModFix/>
          </a:blip>
          <a:stretch>
            <a:fillRect/>
          </a:stretch>
        </p:blipFill>
        <p:spPr>
          <a:xfrm>
            <a:off x="20790851" y="22356275"/>
            <a:ext cx="7010398" cy="5257799"/>
          </a:xfrm>
          <a:prstGeom prst="rect">
            <a:avLst/>
          </a:prstGeom>
          <a:noFill/>
          <a:ln cap="flat" cmpd="sng" w="76200">
            <a:solidFill>
              <a:srgbClr val="000000"/>
            </a:solidFill>
            <a:prstDash val="solid"/>
            <a:miter lim="8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3"/>
          <p:cNvPicPr preferRelativeResize="0"/>
          <p:nvPr/>
        </p:nvPicPr>
        <p:blipFill>
          <a:blip r:embed="rId3">
            <a:alphaModFix/>
          </a:blip>
          <a:stretch>
            <a:fillRect/>
          </a:stretch>
        </p:blipFill>
        <p:spPr>
          <a:xfrm>
            <a:off x="4687350" y="1203429"/>
            <a:ext cx="4069871" cy="3052418"/>
          </a:xfrm>
          <a:prstGeom prst="rect">
            <a:avLst/>
          </a:prstGeom>
          <a:noFill/>
          <a:ln cap="flat" cmpd="sng" w="28575">
            <a:solidFill>
              <a:srgbClr val="000000"/>
            </a:solidFill>
            <a:prstDash val="solid"/>
            <a:miter lim="8000"/>
            <a:headEnd len="sm" w="sm" type="none"/>
            <a:tailEnd len="sm" w="sm" type="none"/>
          </a:ln>
        </p:spPr>
      </p:pic>
      <p:pic>
        <p:nvPicPr>
          <p:cNvPr id="150" name="Google Shape;150;p23"/>
          <p:cNvPicPr preferRelativeResize="0"/>
          <p:nvPr/>
        </p:nvPicPr>
        <p:blipFill>
          <a:blip r:embed="rId4">
            <a:alphaModFix/>
          </a:blip>
          <a:stretch>
            <a:fillRect/>
          </a:stretch>
        </p:blipFill>
        <p:spPr>
          <a:xfrm>
            <a:off x="320075" y="1464725"/>
            <a:ext cx="4069875" cy="2313525"/>
          </a:xfrm>
          <a:prstGeom prst="rect">
            <a:avLst/>
          </a:prstGeom>
          <a:noFill/>
          <a:ln cap="flat" cmpd="sng" w="28575">
            <a:solidFill>
              <a:srgbClr val="000000"/>
            </a:solidFill>
            <a:prstDash val="solid"/>
            <a:round/>
            <a:headEnd len="sm" w="sm" type="none"/>
            <a:tailEnd len="sm" w="sm" type="none"/>
          </a:ln>
        </p:spPr>
      </p:pic>
      <p:sp>
        <p:nvSpPr>
          <p:cNvPr id="151" name="Google Shape;151;p23"/>
          <p:cNvSpPr txBox="1"/>
          <p:nvPr/>
        </p:nvSpPr>
        <p:spPr>
          <a:xfrm>
            <a:off x="271125" y="285750"/>
            <a:ext cx="49848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000">
                <a:solidFill>
                  <a:schemeClr val="dk1"/>
                </a:solidFill>
                <a:latin typeface="Roboto"/>
                <a:ea typeface="Roboto"/>
                <a:cs typeface="Roboto"/>
                <a:sym typeface="Roboto"/>
              </a:rPr>
              <a:t>Methodology</a:t>
            </a:r>
            <a:endParaRPr>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162625" y="395100"/>
            <a:ext cx="8520600" cy="60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Methodology</a:t>
            </a:r>
            <a:endParaRPr/>
          </a:p>
        </p:txBody>
      </p:sp>
      <p:sp>
        <p:nvSpPr>
          <p:cNvPr id="157" name="Google Shape;157;p24"/>
          <p:cNvSpPr txBox="1"/>
          <p:nvPr>
            <p:ph idx="1" type="body"/>
          </p:nvPr>
        </p:nvSpPr>
        <p:spPr>
          <a:xfrm>
            <a:off x="279650" y="1550725"/>
            <a:ext cx="8520600" cy="293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Times New Roman"/>
                <a:ea typeface="Times New Roman"/>
                <a:cs typeface="Times New Roman"/>
                <a:sym typeface="Times New Roman"/>
              </a:rPr>
              <a:t>SNOW DATA</a:t>
            </a:r>
            <a:endParaRPr sz="2400">
              <a:solidFill>
                <a:srgbClr val="000000"/>
              </a:solidFill>
              <a:latin typeface="Times New Roman"/>
              <a:ea typeface="Times New Roman"/>
              <a:cs typeface="Times New Roman"/>
              <a:sym typeface="Times New Roman"/>
            </a:endParaRPr>
          </a:p>
          <a:p>
            <a:pPr indent="-381000" lvl="0" marL="457200" rtl="0" algn="l">
              <a:spcBef>
                <a:spcPts val="160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Not disturbing snow was of utmost priority</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Collected in Zig-Zag pattern</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SWE measurements collected </a:t>
            </a:r>
            <a:endParaRPr sz="2400">
              <a:solidFill>
                <a:srgbClr val="000000"/>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Depth data was recorded with metric ruler and GPS device</a:t>
            </a:r>
            <a:endParaRPr sz="2400">
              <a:solidFill>
                <a:srgbClr val="000000"/>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2400">
              <a:latin typeface="Times New Roman"/>
              <a:ea typeface="Times New Roman"/>
              <a:cs typeface="Times New Roman"/>
              <a:sym typeface="Times New Roman"/>
            </a:endParaRPr>
          </a:p>
        </p:txBody>
      </p:sp>
      <p:pic>
        <p:nvPicPr>
          <p:cNvPr id="158" name="Google Shape;158;p24"/>
          <p:cNvPicPr preferRelativeResize="0"/>
          <p:nvPr/>
        </p:nvPicPr>
        <p:blipFill>
          <a:blip r:embed="rId3">
            <a:alphaModFix/>
          </a:blip>
          <a:stretch>
            <a:fillRect/>
          </a:stretch>
        </p:blipFill>
        <p:spPr>
          <a:xfrm>
            <a:off x="5358400" y="196675"/>
            <a:ext cx="3683724" cy="1919125"/>
          </a:xfrm>
          <a:prstGeom prst="rect">
            <a:avLst/>
          </a:prstGeom>
          <a:noFill/>
          <a:ln cap="flat" cmpd="sng" w="28575">
            <a:solidFill>
              <a:srgbClr val="000000"/>
            </a:solidFill>
            <a:prstDash val="solid"/>
            <a:round/>
            <a:headEnd len="sm" w="sm" type="none"/>
            <a:tailEnd len="sm" w="sm" type="none"/>
          </a:ln>
        </p:spPr>
      </p:pic>
      <p:pic>
        <p:nvPicPr>
          <p:cNvPr id="159" name="Google Shape;159;p24"/>
          <p:cNvPicPr preferRelativeResize="0"/>
          <p:nvPr/>
        </p:nvPicPr>
        <p:blipFill rotWithShape="1">
          <a:blip r:embed="rId4">
            <a:alphaModFix/>
          </a:blip>
          <a:srcRect b="0" l="0" r="3633" t="3633"/>
          <a:stretch/>
        </p:blipFill>
        <p:spPr>
          <a:xfrm>
            <a:off x="2770575" y="221326"/>
            <a:ext cx="2437618" cy="1818275"/>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65" name="Google Shape;165;p2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rgbClr val="000000"/>
                </a:solidFill>
                <a:latin typeface="Times New Roman"/>
                <a:ea typeface="Times New Roman"/>
                <a:cs typeface="Times New Roman"/>
                <a:sym typeface="Times New Roman"/>
              </a:rPr>
              <a:t>SNOW DATA</a:t>
            </a:r>
            <a:endParaRPr>
              <a:solidFill>
                <a:srgbClr val="000000"/>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Lack of sufficient snowfall for microplastic data collection</a:t>
            </a:r>
            <a:endParaRPr sz="2400">
              <a:solidFill>
                <a:srgbClr val="000000"/>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February 6th 2019 snow condition data was collected from the remote and urban sites</a:t>
            </a:r>
            <a:endParaRPr sz="2400">
              <a:solidFill>
                <a:srgbClr val="000000"/>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Variability in snow depth likely results from the topographic variability and wind redistribution</a:t>
            </a:r>
            <a:endParaRPr sz="2400">
              <a:solidFill>
                <a:srgbClr val="000000"/>
              </a:solidFill>
              <a:latin typeface="Times New Roman"/>
              <a:ea typeface="Times New Roman"/>
              <a:cs typeface="Times New Roman"/>
              <a:sym typeface="Times New Roman"/>
            </a:endParaRPr>
          </a:p>
          <a:p>
            <a:pPr indent="457200" lvl="0" marL="0" rtl="0" algn="l">
              <a:lnSpc>
                <a:spcPct val="15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
        <p:nvSpPr>
          <p:cNvPr id="166" name="Google Shape;166;p25"/>
          <p:cNvSpPr txBox="1"/>
          <p:nvPr/>
        </p:nvSpPr>
        <p:spPr>
          <a:xfrm>
            <a:off x="2080375" y="4780950"/>
            <a:ext cx="14880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a:latin typeface="Roboto"/>
              <a:ea typeface="Roboto"/>
              <a:cs typeface="Roboto"/>
              <a:sym typeface="Roboto"/>
            </a:endParaRPr>
          </a:p>
        </p:txBody>
      </p:sp>
      <p:sp>
        <p:nvSpPr>
          <p:cNvPr id="167" name="Google Shape;167;p25"/>
          <p:cNvSpPr txBox="1"/>
          <p:nvPr/>
        </p:nvSpPr>
        <p:spPr>
          <a:xfrm>
            <a:off x="264600" y="4477150"/>
            <a:ext cx="16617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283300" y="1299725"/>
            <a:ext cx="3187000" cy="2504819"/>
          </a:xfrm>
          <a:prstGeom prst="rect">
            <a:avLst/>
          </a:prstGeom>
          <a:noFill/>
          <a:ln cap="flat" cmpd="sng" w="28575">
            <a:solidFill>
              <a:srgbClr val="000000"/>
            </a:solidFill>
            <a:prstDash val="solid"/>
            <a:round/>
            <a:headEnd len="sm" w="sm" type="none"/>
            <a:tailEnd len="sm" w="sm" type="none"/>
          </a:ln>
        </p:spPr>
      </p:pic>
      <p:pic>
        <p:nvPicPr>
          <p:cNvPr id="173" name="Google Shape;173;p26"/>
          <p:cNvPicPr preferRelativeResize="0"/>
          <p:nvPr/>
        </p:nvPicPr>
        <p:blipFill>
          <a:blip r:embed="rId4">
            <a:alphaModFix/>
          </a:blip>
          <a:stretch>
            <a:fillRect/>
          </a:stretch>
        </p:blipFill>
        <p:spPr>
          <a:xfrm>
            <a:off x="323875" y="3800051"/>
            <a:ext cx="3105857" cy="517650"/>
          </a:xfrm>
          <a:prstGeom prst="rect">
            <a:avLst/>
          </a:prstGeom>
          <a:noFill/>
          <a:ln cap="flat" cmpd="sng" w="28575">
            <a:solidFill>
              <a:srgbClr val="000000"/>
            </a:solidFill>
            <a:prstDash val="solid"/>
            <a:round/>
            <a:headEnd len="sm" w="sm" type="none"/>
            <a:tailEnd len="sm" w="sm" type="none"/>
          </a:ln>
        </p:spPr>
      </p:pic>
      <p:sp>
        <p:nvSpPr>
          <p:cNvPr id="174" name="Google Shape;174;p26"/>
          <p:cNvSpPr txBox="1"/>
          <p:nvPr/>
        </p:nvSpPr>
        <p:spPr>
          <a:xfrm>
            <a:off x="230550" y="4262617"/>
            <a:ext cx="3292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https://www.weather.gov/buf/wintersummary1819</a:t>
            </a:r>
            <a:r>
              <a:rPr lang="en" sz="1200">
                <a:latin typeface="Times New Roman"/>
                <a:ea typeface="Times New Roman"/>
                <a:cs typeface="Times New Roman"/>
                <a:sym typeface="Times New Roman"/>
              </a:rPr>
              <a:t> </a:t>
            </a:r>
            <a:endParaRPr>
              <a:latin typeface="Roboto"/>
              <a:ea typeface="Roboto"/>
              <a:cs typeface="Roboto"/>
              <a:sym typeface="Roboto"/>
            </a:endParaRPr>
          </a:p>
        </p:txBody>
      </p:sp>
      <p:pic>
        <p:nvPicPr>
          <p:cNvPr id="175" name="Google Shape;175;p26"/>
          <p:cNvPicPr preferRelativeResize="0"/>
          <p:nvPr/>
        </p:nvPicPr>
        <p:blipFill>
          <a:blip r:embed="rId5">
            <a:alphaModFix/>
          </a:blip>
          <a:stretch>
            <a:fillRect/>
          </a:stretch>
        </p:blipFill>
        <p:spPr>
          <a:xfrm>
            <a:off x="5744976" y="517975"/>
            <a:ext cx="1888702" cy="3339000"/>
          </a:xfrm>
          <a:prstGeom prst="rect">
            <a:avLst/>
          </a:prstGeom>
          <a:noFill/>
          <a:ln cap="flat" cmpd="sng" w="28575">
            <a:solidFill>
              <a:srgbClr val="000000"/>
            </a:solidFill>
            <a:prstDash val="solid"/>
            <a:round/>
            <a:headEnd len="sm" w="sm" type="none"/>
            <a:tailEnd len="sm" w="sm" type="none"/>
          </a:ln>
        </p:spPr>
      </p:pic>
      <p:pic>
        <p:nvPicPr>
          <p:cNvPr id="176" name="Google Shape;176;p26"/>
          <p:cNvPicPr preferRelativeResize="0"/>
          <p:nvPr/>
        </p:nvPicPr>
        <p:blipFill>
          <a:blip r:embed="rId6">
            <a:alphaModFix/>
          </a:blip>
          <a:stretch>
            <a:fillRect/>
          </a:stretch>
        </p:blipFill>
        <p:spPr>
          <a:xfrm>
            <a:off x="7633675" y="2228302"/>
            <a:ext cx="1316800" cy="1628675"/>
          </a:xfrm>
          <a:prstGeom prst="rect">
            <a:avLst/>
          </a:prstGeom>
          <a:noFill/>
          <a:ln cap="flat" cmpd="sng" w="28575">
            <a:solidFill>
              <a:srgbClr val="000000"/>
            </a:solidFill>
            <a:prstDash val="solid"/>
            <a:round/>
            <a:headEnd len="sm" w="sm" type="none"/>
            <a:tailEnd len="sm" w="sm" type="none"/>
          </a:ln>
        </p:spPr>
      </p:pic>
      <p:sp>
        <p:nvSpPr>
          <p:cNvPr id="177" name="Google Shape;177;p26"/>
          <p:cNvSpPr txBox="1"/>
          <p:nvPr/>
        </p:nvSpPr>
        <p:spPr>
          <a:xfrm>
            <a:off x="7704675" y="2995075"/>
            <a:ext cx="11748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a:latin typeface="Roboto"/>
              <a:ea typeface="Roboto"/>
              <a:cs typeface="Roboto"/>
              <a:sym typeface="Roboto"/>
            </a:endParaRPr>
          </a:p>
        </p:txBody>
      </p:sp>
      <p:pic>
        <p:nvPicPr>
          <p:cNvPr id="178" name="Google Shape;178;p26"/>
          <p:cNvPicPr preferRelativeResize="0"/>
          <p:nvPr/>
        </p:nvPicPr>
        <p:blipFill>
          <a:blip r:embed="rId7">
            <a:alphaModFix/>
          </a:blip>
          <a:stretch>
            <a:fillRect/>
          </a:stretch>
        </p:blipFill>
        <p:spPr>
          <a:xfrm>
            <a:off x="3856275" y="517975"/>
            <a:ext cx="1888700" cy="3339000"/>
          </a:xfrm>
          <a:prstGeom prst="rect">
            <a:avLst/>
          </a:prstGeom>
          <a:noFill/>
          <a:ln cap="flat" cmpd="sng" w="28575">
            <a:solidFill>
              <a:srgbClr val="000000"/>
            </a:solidFill>
            <a:prstDash val="solid"/>
            <a:round/>
            <a:headEnd len="sm" w="sm" type="none"/>
            <a:tailEnd len="sm" w="sm" type="none"/>
          </a:ln>
        </p:spPr>
      </p:pic>
      <p:sp>
        <p:nvSpPr>
          <p:cNvPr id="179" name="Google Shape;179;p26"/>
          <p:cNvSpPr txBox="1"/>
          <p:nvPr>
            <p:ph type="title"/>
          </p:nvPr>
        </p:nvSpPr>
        <p:spPr>
          <a:xfrm>
            <a:off x="311700" y="2338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a:p>
            <a:pPr indent="0" lvl="0" marL="0" rtl="0" algn="l">
              <a:spcBef>
                <a:spcPts val="0"/>
              </a:spcBef>
              <a:spcAft>
                <a:spcPts val="0"/>
              </a:spcAft>
              <a:buNone/>
            </a:pPr>
            <a:r>
              <a:rPr lang="en" sz="2600"/>
              <a:t>Snow Data</a:t>
            </a: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85" name="Google Shape;185;p27"/>
          <p:cNvSpPr txBox="1"/>
          <p:nvPr>
            <p:ph idx="1" type="body"/>
          </p:nvPr>
        </p:nvSpPr>
        <p:spPr>
          <a:xfrm>
            <a:off x="311700" y="10178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MICROPLASTIC DATA</a:t>
            </a:r>
            <a:endParaRPr sz="2400">
              <a:latin typeface="Times New Roman"/>
              <a:ea typeface="Times New Roman"/>
              <a:cs typeface="Times New Roman"/>
              <a:sym typeface="Times New Roman"/>
            </a:endParaRPr>
          </a:p>
          <a:p>
            <a:pPr indent="0" lvl="0" marL="457200" rtl="0" algn="l">
              <a:spcBef>
                <a:spcPts val="1600"/>
              </a:spcBef>
              <a:spcAft>
                <a:spcPts val="0"/>
              </a:spcAft>
              <a:buNone/>
            </a:pPr>
            <a:r>
              <a:t/>
            </a:r>
            <a:endParaRPr sz="2400">
              <a:solidFill>
                <a:srgbClr val="000000"/>
              </a:solidFill>
              <a:latin typeface="Times New Roman"/>
              <a:ea typeface="Times New Roman"/>
              <a:cs typeface="Times New Roman"/>
              <a:sym typeface="Times New Roman"/>
            </a:endParaRPr>
          </a:p>
        </p:txBody>
      </p:sp>
      <p:pic>
        <p:nvPicPr>
          <p:cNvPr id="186" name="Google Shape;186;p27"/>
          <p:cNvPicPr preferRelativeResize="0"/>
          <p:nvPr/>
        </p:nvPicPr>
        <p:blipFill>
          <a:blip r:embed="rId3">
            <a:alphaModFix/>
          </a:blip>
          <a:stretch>
            <a:fillRect/>
          </a:stretch>
        </p:blipFill>
        <p:spPr>
          <a:xfrm>
            <a:off x="561300" y="1569875"/>
            <a:ext cx="5276675" cy="3166025"/>
          </a:xfrm>
          <a:prstGeom prst="rect">
            <a:avLst/>
          </a:prstGeom>
          <a:noFill/>
          <a:ln cap="flat" cmpd="sng" w="38100">
            <a:solidFill>
              <a:srgbClr val="000000"/>
            </a:solidFill>
            <a:prstDash val="solid"/>
            <a:round/>
            <a:headEnd len="sm" w="sm" type="none"/>
            <a:tailEnd len="sm" w="sm" type="none"/>
          </a:ln>
        </p:spPr>
      </p:pic>
      <p:sp>
        <p:nvSpPr>
          <p:cNvPr id="187" name="Google Shape;187;p27"/>
          <p:cNvSpPr txBox="1"/>
          <p:nvPr/>
        </p:nvSpPr>
        <p:spPr>
          <a:xfrm>
            <a:off x="6248600" y="2100725"/>
            <a:ext cx="2710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The correlation between Microplastic count and SWE is 0.4258. </a:t>
            </a:r>
            <a:endParaRPr sz="400">
              <a:latin typeface="Roboto"/>
              <a:ea typeface="Roboto"/>
              <a:cs typeface="Roboto"/>
              <a:sym typeface="Roboto"/>
            </a:endParaRPr>
          </a:p>
        </p:txBody>
      </p:sp>
      <p:sp>
        <p:nvSpPr>
          <p:cNvPr id="188" name="Google Shape;188;p27"/>
          <p:cNvSpPr txBox="1"/>
          <p:nvPr/>
        </p:nvSpPr>
        <p:spPr>
          <a:xfrm>
            <a:off x="4879088" y="4199450"/>
            <a:ext cx="4080000" cy="26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5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194" name="Google Shape;194;p28"/>
          <p:cNvSpPr txBox="1"/>
          <p:nvPr>
            <p:ph idx="1" type="body"/>
          </p:nvPr>
        </p:nvSpPr>
        <p:spPr>
          <a:xfrm>
            <a:off x="311700" y="10178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MICROPLASTIC DATA</a:t>
            </a:r>
            <a:endParaRPr sz="2400">
              <a:latin typeface="Times New Roman"/>
              <a:ea typeface="Times New Roman"/>
              <a:cs typeface="Times New Roman"/>
              <a:sym typeface="Times New Roman"/>
            </a:endParaRPr>
          </a:p>
          <a:p>
            <a:pPr indent="0" lvl="0" marL="457200" rtl="0" algn="l">
              <a:spcBef>
                <a:spcPts val="1600"/>
              </a:spcBef>
              <a:spcAft>
                <a:spcPts val="0"/>
              </a:spcAft>
              <a:buNone/>
            </a:pPr>
            <a:r>
              <a:t/>
            </a:r>
            <a:endParaRPr sz="2400">
              <a:solidFill>
                <a:srgbClr val="000000"/>
              </a:solidFill>
              <a:latin typeface="Times New Roman"/>
              <a:ea typeface="Times New Roman"/>
              <a:cs typeface="Times New Roman"/>
              <a:sym typeface="Times New Roman"/>
            </a:endParaRPr>
          </a:p>
        </p:txBody>
      </p:sp>
      <p:pic>
        <p:nvPicPr>
          <p:cNvPr id="195" name="Google Shape;195;p28"/>
          <p:cNvPicPr preferRelativeResize="0"/>
          <p:nvPr/>
        </p:nvPicPr>
        <p:blipFill>
          <a:blip r:embed="rId3">
            <a:alphaModFix/>
          </a:blip>
          <a:stretch>
            <a:fillRect/>
          </a:stretch>
        </p:blipFill>
        <p:spPr>
          <a:xfrm>
            <a:off x="623950" y="1591575"/>
            <a:ext cx="5235725" cy="3141425"/>
          </a:xfrm>
          <a:prstGeom prst="rect">
            <a:avLst/>
          </a:prstGeom>
          <a:noFill/>
          <a:ln cap="flat" cmpd="sng" w="38100">
            <a:solidFill>
              <a:srgbClr val="000000"/>
            </a:solidFill>
            <a:prstDash val="solid"/>
            <a:round/>
            <a:headEnd len="sm" w="sm" type="none"/>
            <a:tailEnd len="sm" w="sm" type="none"/>
          </a:ln>
        </p:spPr>
      </p:pic>
      <p:sp>
        <p:nvSpPr>
          <p:cNvPr id="196" name="Google Shape;196;p28"/>
          <p:cNvSpPr txBox="1"/>
          <p:nvPr/>
        </p:nvSpPr>
        <p:spPr>
          <a:xfrm>
            <a:off x="6206925" y="2050900"/>
            <a:ext cx="2712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Microplastic count vs SWE per Snow Depth was a more accurate predictor of MP distribution with a Correlation of 0.7338</a:t>
            </a:r>
            <a:endParaRPr sz="19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202" name="Google Shape;202;p29"/>
          <p:cNvSpPr txBox="1"/>
          <p:nvPr>
            <p:ph idx="1" type="body"/>
          </p:nvPr>
        </p:nvSpPr>
        <p:spPr>
          <a:xfrm>
            <a:off x="311700" y="10178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METEOROLOGICAL DATA</a:t>
            </a:r>
            <a:endParaRPr sz="2400">
              <a:latin typeface="Times New Roman"/>
              <a:ea typeface="Times New Roman"/>
              <a:cs typeface="Times New Roman"/>
              <a:sym typeface="Times New Roman"/>
            </a:endParaRPr>
          </a:p>
          <a:p>
            <a:pPr indent="-381000" lvl="0" marL="457200" rtl="0" algn="l">
              <a:lnSpc>
                <a:spcPct val="150000"/>
              </a:lnSpc>
              <a:spcBef>
                <a:spcPts val="160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Data from early 2019 highlights the unpredictability of weather</a:t>
            </a:r>
            <a:endParaRPr sz="2400">
              <a:solidFill>
                <a:srgbClr val="000000"/>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Vast meteorological difference recorded between Sites</a:t>
            </a:r>
            <a:endParaRPr sz="24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Extreme temperature fluctuation at urban site</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269350" y="11367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208" name="Google Shape;208;p30"/>
          <p:cNvSpPr txBox="1"/>
          <p:nvPr>
            <p:ph idx="1" type="body"/>
          </p:nvPr>
        </p:nvSpPr>
        <p:spPr>
          <a:xfrm>
            <a:off x="269350" y="3024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000000"/>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a:solidFill>
                  <a:srgbClr val="000000"/>
                </a:solidFill>
                <a:latin typeface="Times New Roman"/>
                <a:ea typeface="Times New Roman"/>
                <a:cs typeface="Times New Roman"/>
                <a:sym typeface="Times New Roman"/>
              </a:rPr>
              <a:t>METEOROLOGICAL</a:t>
            </a:r>
            <a:r>
              <a:rPr lang="en">
                <a:solidFill>
                  <a:srgbClr val="000000"/>
                </a:solidFill>
                <a:latin typeface="Times New Roman"/>
                <a:ea typeface="Times New Roman"/>
                <a:cs typeface="Times New Roman"/>
                <a:sym typeface="Times New Roman"/>
              </a:rPr>
              <a:t> DATA</a:t>
            </a:r>
            <a:endParaRPr>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a:solidFill>
                <a:srgbClr val="000000"/>
              </a:solidFill>
              <a:latin typeface="Times New Roman"/>
              <a:ea typeface="Times New Roman"/>
              <a:cs typeface="Times New Roman"/>
              <a:sym typeface="Times New Roman"/>
            </a:endParaRPr>
          </a:p>
        </p:txBody>
      </p:sp>
      <p:pic>
        <p:nvPicPr>
          <p:cNvPr id="209" name="Google Shape;209;p30"/>
          <p:cNvPicPr preferRelativeResize="0"/>
          <p:nvPr/>
        </p:nvPicPr>
        <p:blipFill>
          <a:blip r:embed="rId3">
            <a:alphaModFix/>
          </a:blip>
          <a:stretch>
            <a:fillRect/>
          </a:stretch>
        </p:blipFill>
        <p:spPr>
          <a:xfrm>
            <a:off x="1436155" y="1138024"/>
            <a:ext cx="6042343" cy="1249075"/>
          </a:xfrm>
          <a:prstGeom prst="rect">
            <a:avLst/>
          </a:prstGeom>
          <a:noFill/>
          <a:ln cap="flat" cmpd="sng" w="28575">
            <a:solidFill>
              <a:srgbClr val="000000"/>
            </a:solidFill>
            <a:prstDash val="solid"/>
            <a:round/>
            <a:headEnd len="sm" w="sm" type="none"/>
            <a:tailEnd len="sm" w="sm" type="none"/>
          </a:ln>
        </p:spPr>
      </p:pic>
      <p:pic>
        <p:nvPicPr>
          <p:cNvPr id="210" name="Google Shape;210;p30"/>
          <p:cNvPicPr preferRelativeResize="0"/>
          <p:nvPr/>
        </p:nvPicPr>
        <p:blipFill>
          <a:blip r:embed="rId4">
            <a:alphaModFix/>
          </a:blip>
          <a:stretch>
            <a:fillRect/>
          </a:stretch>
        </p:blipFill>
        <p:spPr>
          <a:xfrm>
            <a:off x="1412709" y="2677875"/>
            <a:ext cx="6089240" cy="1249075"/>
          </a:xfrm>
          <a:prstGeom prst="rect">
            <a:avLst/>
          </a:prstGeom>
          <a:noFill/>
          <a:ln cap="flat" cmpd="sng" w="28575">
            <a:solidFill>
              <a:srgbClr val="000000"/>
            </a:solidFill>
            <a:prstDash val="solid"/>
            <a:round/>
            <a:headEnd len="sm" w="sm" type="none"/>
            <a:tailEnd len="sm" w="sm" type="none"/>
          </a:ln>
        </p:spPr>
      </p:pic>
      <p:sp>
        <p:nvSpPr>
          <p:cNvPr id="211" name="Google Shape;211;p30"/>
          <p:cNvSpPr txBox="1"/>
          <p:nvPr/>
        </p:nvSpPr>
        <p:spPr>
          <a:xfrm>
            <a:off x="1436150" y="2387100"/>
            <a:ext cx="42816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Meteorological Data for the Remote Catskill site, Feb 2019</a:t>
            </a:r>
            <a:endParaRPr>
              <a:latin typeface="Roboto"/>
              <a:ea typeface="Roboto"/>
              <a:cs typeface="Roboto"/>
              <a:sym typeface="Roboto"/>
            </a:endParaRPr>
          </a:p>
        </p:txBody>
      </p:sp>
      <p:sp>
        <p:nvSpPr>
          <p:cNvPr id="212" name="Google Shape;212;p30"/>
          <p:cNvSpPr txBox="1"/>
          <p:nvPr/>
        </p:nvSpPr>
        <p:spPr>
          <a:xfrm>
            <a:off x="1412700" y="3926950"/>
            <a:ext cx="4514400" cy="6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Meteorological for the Developed New Paltz site, Feb 2019</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218" name="Google Shape;218;p31"/>
          <p:cNvSpPr txBox="1"/>
          <p:nvPr>
            <p:ph idx="1" type="body"/>
          </p:nvPr>
        </p:nvSpPr>
        <p:spPr>
          <a:xfrm>
            <a:off x="311700" y="10178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Times New Roman"/>
                <a:ea typeface="Times New Roman"/>
                <a:cs typeface="Times New Roman"/>
                <a:sym typeface="Times New Roman"/>
              </a:rPr>
              <a:t>DRONE SPATIAL ANALYSIS</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93700" lvl="0" marL="457200" rtl="0" algn="l">
              <a:spcBef>
                <a:spcPts val="0"/>
              </a:spcBef>
              <a:spcAft>
                <a:spcPts val="0"/>
              </a:spcAft>
              <a:buClr>
                <a:srgbClr val="000000"/>
              </a:buClr>
              <a:buSzPts val="2600"/>
              <a:buFont typeface="Times New Roman"/>
              <a:buChar char="●"/>
            </a:pPr>
            <a:r>
              <a:rPr lang="en" sz="2400">
                <a:solidFill>
                  <a:srgbClr val="000000"/>
                </a:solidFill>
                <a:latin typeface="Times New Roman"/>
                <a:ea typeface="Times New Roman"/>
                <a:cs typeface="Times New Roman"/>
                <a:sym typeface="Times New Roman"/>
              </a:rPr>
              <a:t>Used to validate the snow depth data</a:t>
            </a:r>
            <a:endParaRPr sz="24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Photographs were processed using the PhotoScan software to produce a SFM of the field site</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219" name="Google Shape;219;p31"/>
          <p:cNvPicPr preferRelativeResize="0"/>
          <p:nvPr/>
        </p:nvPicPr>
        <p:blipFill>
          <a:blip r:embed="rId3">
            <a:alphaModFix/>
          </a:blip>
          <a:stretch>
            <a:fillRect/>
          </a:stretch>
        </p:blipFill>
        <p:spPr>
          <a:xfrm>
            <a:off x="5492225" y="305325"/>
            <a:ext cx="3340075" cy="2488675"/>
          </a:xfrm>
          <a:prstGeom prst="rect">
            <a:avLst/>
          </a:prstGeom>
          <a:noFill/>
          <a:ln>
            <a:noFill/>
          </a:ln>
        </p:spPr>
      </p:pic>
      <p:sp>
        <p:nvSpPr>
          <p:cNvPr id="220" name="Google Shape;220;p31"/>
          <p:cNvSpPr txBox="1"/>
          <p:nvPr/>
        </p:nvSpPr>
        <p:spPr>
          <a:xfrm>
            <a:off x="4857750" y="4096125"/>
            <a:ext cx="2021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425450" lvl="0" marL="457200" rtl="0" algn="l">
              <a:spcBef>
                <a:spcPts val="0"/>
              </a:spcBef>
              <a:spcAft>
                <a:spcPts val="0"/>
              </a:spcAft>
              <a:buSzPts val="3100"/>
              <a:buFont typeface="Times New Roman"/>
              <a:buChar char="●"/>
            </a:pPr>
            <a:r>
              <a:rPr lang="en" sz="2400">
                <a:solidFill>
                  <a:srgbClr val="000000"/>
                </a:solidFill>
                <a:latin typeface="Times New Roman"/>
                <a:ea typeface="Times New Roman"/>
                <a:cs typeface="Times New Roman"/>
                <a:sym typeface="Times New Roman"/>
              </a:rPr>
              <a:t>Microplastics (MP): less than 5mm in size come in many different forms</a:t>
            </a:r>
            <a:endParaRPr sz="2400">
              <a:solidFill>
                <a:srgbClr val="000000"/>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MP particles can be found in precipitation</a:t>
            </a:r>
            <a:endParaRPr sz="3100">
              <a:latin typeface="Times New Roman"/>
              <a:ea typeface="Times New Roman"/>
              <a:cs typeface="Times New Roman"/>
              <a:sym typeface="Times New Roman"/>
            </a:endParaRPr>
          </a:p>
        </p:txBody>
      </p:sp>
      <p:pic>
        <p:nvPicPr>
          <p:cNvPr id="93" name="Google Shape;93;p14"/>
          <p:cNvPicPr preferRelativeResize="0"/>
          <p:nvPr/>
        </p:nvPicPr>
        <p:blipFill>
          <a:blip r:embed="rId3">
            <a:alphaModFix/>
          </a:blip>
          <a:stretch>
            <a:fillRect/>
          </a:stretch>
        </p:blipFill>
        <p:spPr>
          <a:xfrm>
            <a:off x="2072225" y="2938625"/>
            <a:ext cx="2741075" cy="170835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226" name="Google Shape;226;p3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Variability in snow depth results from topographic variability, wind redistribution</a:t>
            </a:r>
            <a:endParaRPr sz="24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New York State 2019-2020 winter snowfall at new record low</a:t>
            </a:r>
            <a:endParaRPr sz="24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Extreme temperature fluctuation makes it very difficult for a sustainable snowpack to develop</a:t>
            </a:r>
            <a:endParaRPr sz="3500">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232" name="Google Shape;232;p33"/>
          <p:cNvSpPr txBox="1"/>
          <p:nvPr>
            <p:ph idx="1" type="body"/>
          </p:nvPr>
        </p:nvSpPr>
        <p:spPr>
          <a:xfrm>
            <a:off x="311700" y="1060550"/>
            <a:ext cx="8520600" cy="3339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Similar wind patterns aid in MP distribution</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SWE</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Snow depth and SWE can be a predictor for distribution of MP particles due to large scale atmospheric transport and deposition</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38" name="Google Shape;238;p3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There is strong evidence MP</a:t>
            </a:r>
            <a:r>
              <a:rPr lang="en" sz="2400">
                <a:solidFill>
                  <a:srgbClr val="000000"/>
                </a:solidFill>
                <a:latin typeface="Times New Roman"/>
                <a:ea typeface="Times New Roman"/>
                <a:cs typeface="Times New Roman"/>
                <a:sym typeface="Times New Roman"/>
              </a:rPr>
              <a:t> distribution  strongly correlates with snow deposition and SWE when snow depth is accounted for</a:t>
            </a:r>
            <a:endParaRPr sz="2400">
              <a:solidFill>
                <a:srgbClr val="000000"/>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276800" y="1819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 Cited</a:t>
            </a:r>
            <a:endParaRPr/>
          </a:p>
        </p:txBody>
      </p:sp>
      <p:sp>
        <p:nvSpPr>
          <p:cNvPr id="244" name="Google Shape;244;p35"/>
          <p:cNvSpPr txBox="1"/>
          <p:nvPr/>
        </p:nvSpPr>
        <p:spPr>
          <a:xfrm>
            <a:off x="74075" y="1058325"/>
            <a:ext cx="9006300" cy="36633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SzPts val="1200"/>
              <a:buAutoNum type="arabicParenBoth"/>
            </a:pPr>
            <a:r>
              <a:rPr lang="en" sz="1200">
                <a:latin typeface="Times New Roman"/>
                <a:ea typeface="Times New Roman"/>
                <a:cs typeface="Times New Roman"/>
                <a:sym typeface="Times New Roman"/>
              </a:rPr>
              <a:t>Bellasi, A.; Binda, G.; Pozzi, A.; Galafassi, S.; Volta, P.; Bettinetti, R. Microplastic Contamination in Freshwater Environments: A Review, Focusing on Interactions with Sediments and Benthic Organisms. </a:t>
            </a:r>
            <a:r>
              <a:rPr i="1" lang="en" sz="1200">
                <a:latin typeface="Times New Roman"/>
                <a:ea typeface="Times New Roman"/>
                <a:cs typeface="Times New Roman"/>
                <a:sym typeface="Times New Roman"/>
              </a:rPr>
              <a:t>Environments</a:t>
            </a:r>
            <a:r>
              <a:rPr lang="en" sz="1200">
                <a:latin typeface="Times New Roman"/>
                <a:ea typeface="Times New Roman"/>
                <a:cs typeface="Times New Roman"/>
                <a:sym typeface="Times New Roman"/>
              </a:rPr>
              <a:t> </a:t>
            </a:r>
            <a:r>
              <a:rPr b="1" lang="en" sz="1200">
                <a:latin typeface="Times New Roman"/>
                <a:ea typeface="Times New Roman"/>
                <a:cs typeface="Times New Roman"/>
                <a:sym typeface="Times New Roman"/>
              </a:rPr>
              <a:t>2020</a:t>
            </a:r>
            <a:r>
              <a:rPr lang="en" sz="1200">
                <a:latin typeface="Times New Roman"/>
                <a:ea typeface="Times New Roman"/>
                <a:cs typeface="Times New Roman"/>
                <a:sym typeface="Times New Roman"/>
              </a:rPr>
              <a:t>, </a:t>
            </a:r>
            <a:r>
              <a:rPr i="1" lang="en" sz="1200">
                <a:latin typeface="Times New Roman"/>
                <a:ea typeface="Times New Roman"/>
                <a:cs typeface="Times New Roman"/>
                <a:sym typeface="Times New Roman"/>
              </a:rPr>
              <a:t>7</a:t>
            </a:r>
            <a:r>
              <a:rPr lang="en" sz="1200">
                <a:latin typeface="Times New Roman"/>
                <a:ea typeface="Times New Roman"/>
                <a:cs typeface="Times New Roman"/>
                <a:sym typeface="Times New Roman"/>
              </a:rPr>
              <a:t>, 30.</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AutoNum type="arabicParenBoth"/>
            </a:pPr>
            <a:r>
              <a:rPr lang="en" sz="1200" u="sng">
                <a:latin typeface="Times New Roman"/>
                <a:ea typeface="Times New Roman"/>
                <a:cs typeface="Times New Roman"/>
                <a:sym typeface="Times New Roman"/>
                <a:hlinkClick r:id="rId3"/>
              </a:rPr>
              <a:t>Production, use, and fate of all plastics ever made</a:t>
            </a:r>
            <a:r>
              <a:rPr lang="en" sz="1200">
                <a:latin typeface="Times New Roman"/>
                <a:ea typeface="Times New Roman"/>
                <a:cs typeface="Times New Roman"/>
                <a:sym typeface="Times New Roman"/>
              </a:rPr>
              <a:t> BY ROLAND GEYER, JENNA R. JAMBECK, KARA LAVENDER LAW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i="1" lang="en" sz="1200">
                <a:latin typeface="Times New Roman"/>
                <a:ea typeface="Times New Roman"/>
                <a:cs typeface="Times New Roman"/>
                <a:sym typeface="Times New Roman"/>
              </a:rPr>
              <a:t>SCIENCE ADVANCES</a:t>
            </a:r>
            <a:r>
              <a:rPr lang="en" sz="1200">
                <a:latin typeface="Times New Roman"/>
                <a:ea typeface="Times New Roman"/>
                <a:cs typeface="Times New Roman"/>
                <a:sym typeface="Times New Roman"/>
              </a:rPr>
              <a:t>19 JUL 2017 : E1700782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AutoNum type="arabicParenBoth"/>
            </a:pPr>
            <a:r>
              <a:rPr lang="en" sz="1200">
                <a:latin typeface="Times New Roman"/>
                <a:ea typeface="Times New Roman"/>
                <a:cs typeface="Times New Roman"/>
                <a:sym typeface="Times New Roman"/>
              </a:rPr>
              <a:t> Allen, Steve &amp; Allen, Deonie &amp; Phoenix, Vernon &amp; Le Roux, Gaël &amp; Jiménez, Pilar &amp; Simonneau, anaëlle &amp; Binet, Stéphane &amp; Galop, Didier. (2019). Atmospheric transport and deposition of microplastics in a remote mountain catchment. Nature Geoscience. 12. 10.1038/s41561-019-0335-5. </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AutoNum type="arabicParenBoth"/>
            </a:pPr>
            <a:r>
              <a:rPr lang="en" sz="1200">
                <a:latin typeface="Times New Roman"/>
                <a:ea typeface="Times New Roman"/>
                <a:cs typeface="Times New Roman"/>
                <a:sym typeface="Times New Roman"/>
              </a:rPr>
              <a:t>Bergmann M, Mützel S, Primpke S, Tekman MB, Trachsel J, Gerdts G. White and wonderful? Microplastics prevail in snow from the Alps to the Arctic. Sci Adv. 2019 Aug 14;5(8):eaax1157. doi: 10.1126/sciadv.aax1157. PMID: 31453336; PMCID: PMC6693909.</a:t>
            </a:r>
            <a:endParaRPr sz="1200">
              <a:latin typeface="Times New Roman"/>
              <a:ea typeface="Times New Roman"/>
              <a:cs typeface="Times New Roman"/>
              <a:sym typeface="Times New Roman"/>
            </a:endParaRPr>
          </a:p>
          <a:p>
            <a:pPr indent="-304800" lvl="0" marL="457200" rtl="0" algn="l">
              <a:lnSpc>
                <a:spcPct val="150000"/>
              </a:lnSpc>
              <a:spcBef>
                <a:spcPts val="0"/>
              </a:spcBef>
              <a:spcAft>
                <a:spcPts val="0"/>
              </a:spcAft>
              <a:buSzPts val="1200"/>
              <a:buFont typeface="Times New Roman"/>
              <a:buAutoNum type="arabicParenBoth"/>
            </a:pPr>
            <a:r>
              <a:rPr lang="en" sz="1200">
                <a:latin typeface="Times New Roman"/>
                <a:ea typeface="Times New Roman"/>
                <a:cs typeface="Times New Roman"/>
                <a:sym typeface="Times New Roman"/>
              </a:rPr>
              <a:t>Imogen E. Napper, Bede F.R. Davies, Heather Clifford, Sandra Elvin, Heather J. Koldewey, Paul A. Mayewski, Kimberley R. Miner, Mariusz Potocki, Aurora C. Elmore, Ananta P. Gajurel, Richard C. Thompson, Reaching New Heights in Plastic Pollution—Preliminary Findings of Microplastics on Mount Everest, One Earth, Volume 3, Issue 5, 2020, Pages 621-630, ISSN 2590-3322.</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311700" y="2311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 Cited</a:t>
            </a:r>
            <a:endParaRPr/>
          </a:p>
        </p:txBody>
      </p:sp>
      <p:sp>
        <p:nvSpPr>
          <p:cNvPr id="250" name="Google Shape;250;p36"/>
          <p:cNvSpPr txBox="1"/>
          <p:nvPr/>
        </p:nvSpPr>
        <p:spPr>
          <a:xfrm>
            <a:off x="254000" y="838900"/>
            <a:ext cx="8297400" cy="28629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(6)	Evangeliou, N., Grythe, H., Klimont, Z. </a:t>
            </a:r>
            <a:r>
              <a:rPr i="1" lang="en" sz="1200">
                <a:latin typeface="Times New Roman"/>
                <a:ea typeface="Times New Roman"/>
                <a:cs typeface="Times New Roman"/>
                <a:sym typeface="Times New Roman"/>
              </a:rPr>
              <a:t>et al.</a:t>
            </a:r>
            <a:r>
              <a:rPr lang="en" sz="1200">
                <a:latin typeface="Times New Roman"/>
                <a:ea typeface="Times New Roman"/>
                <a:cs typeface="Times New Roman"/>
                <a:sym typeface="Times New Roman"/>
              </a:rPr>
              <a:t> Atmospheric transport is a major pathway of microplastics to remote regions. </a:t>
            </a:r>
            <a:r>
              <a:rPr i="1" lang="en" sz="1200">
                <a:latin typeface="Times New Roman"/>
                <a:ea typeface="Times New Roman"/>
                <a:cs typeface="Times New Roman"/>
                <a:sym typeface="Times New Roman"/>
              </a:rPr>
              <a:t>Nat Commun</a:t>
            </a:r>
            <a:r>
              <a:rPr lang="en" sz="1200">
                <a:latin typeface="Times New Roman"/>
                <a:ea typeface="Times New Roman"/>
                <a:cs typeface="Times New Roman"/>
                <a:sym typeface="Times New Roman"/>
              </a:rPr>
              <a:t> 11, 3381 (2020).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(7)	Watson AY, Bates RR, Kennedy D, editors. Air Pollution, the Automobile, and Public Health. Washington (DC): National Academies Press (US); 1988. Atmospheric Transport and Dispersion of Air Pollutants Associated with Vehicular Emissions.</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(8)	Won Joon Shim, Young Kyoung Song, Sang Hee Hong, Mi Jang, Identification and quantification of microplastics using Nile Red staining, Marine Pollution Bulletin, Volume 113, Issues 1–2, 2016</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solidFill>
                  <a:srgbClr val="212121"/>
                </a:solidFill>
                <a:highlight>
                  <a:srgbClr val="FFFFFF"/>
                </a:highlight>
                <a:latin typeface="Times New Roman"/>
                <a:ea typeface="Times New Roman"/>
                <a:cs typeface="Times New Roman"/>
                <a:sym typeface="Times New Roman"/>
              </a:rPr>
              <a:t>(9)	Rodrigues MO, Abrantes N, Gonçalves FJM, Nogueira H, Marques JC, Gonçalves AMM. Spatial and temporal distribution of microplastics in water and sediments of a freshwater system (Antuã River, Portugal). Sci Total Environ. 2018 Aug 15;633:1549-1559. doi: 10.1016/j.scitotenv.2018.03.233. Epub 2018 Apr 4. PMID: 29758905.</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99" name="Google Shape;99;p15"/>
          <p:cNvSpPr txBox="1"/>
          <p:nvPr>
            <p:ph idx="1" type="body"/>
          </p:nvPr>
        </p:nvSpPr>
        <p:spPr>
          <a:xfrm>
            <a:off x="311700" y="1017800"/>
            <a:ext cx="8520600" cy="35511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400">
                <a:solidFill>
                  <a:srgbClr val="000000"/>
                </a:solidFill>
                <a:latin typeface="Times New Roman"/>
                <a:ea typeface="Times New Roman"/>
                <a:cs typeface="Times New Roman"/>
                <a:sym typeface="Times New Roman"/>
              </a:rPr>
              <a:t>Snowpack: Lasting snow in an area​​</a:t>
            </a:r>
            <a:endParaRPr sz="2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Snow Water Equivalent (SWE)</a:t>
            </a:r>
            <a:endParaRPr sz="24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Atmospheric transport: movement of pollutants in the atmosphere caused by wind flow</a:t>
            </a:r>
            <a:endParaRPr sz="31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of Literature</a:t>
            </a:r>
            <a:endParaRPr/>
          </a:p>
        </p:txBody>
      </p:sp>
      <p:sp>
        <p:nvSpPr>
          <p:cNvPr id="105" name="Google Shape;105;p16"/>
          <p:cNvSpPr txBox="1"/>
          <p:nvPr>
            <p:ph idx="1" type="body"/>
          </p:nvPr>
        </p:nvSpPr>
        <p:spPr>
          <a:xfrm>
            <a:off x="311700" y="10178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Times New Roman"/>
                <a:ea typeface="Times New Roman"/>
                <a:cs typeface="Times New Roman"/>
                <a:sym typeface="Times New Roman"/>
              </a:rPr>
              <a:t>ORIGINS OF MICROPLASTICS</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Synthetic microfibers from fabrics</a:t>
            </a:r>
            <a:endParaRPr sz="24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Degradation of macro plastics</a:t>
            </a:r>
            <a:endParaRPr sz="2400">
              <a:solidFill>
                <a:srgbClr val="00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Rubber particulates</a:t>
            </a:r>
            <a:endParaRPr sz="2400">
              <a:solidFill>
                <a:srgbClr val="000000"/>
              </a:solidFill>
              <a:latin typeface="Times New Roman"/>
              <a:ea typeface="Times New Roman"/>
              <a:cs typeface="Times New Roman"/>
              <a:sym typeface="Times New Roman"/>
            </a:endParaRPr>
          </a:p>
          <a:p>
            <a:pPr indent="457200" lvl="0" marL="914400" rtl="0" algn="l">
              <a:spcBef>
                <a:spcPts val="0"/>
              </a:spcBef>
              <a:spcAft>
                <a:spcPts val="0"/>
              </a:spcAft>
              <a:buNone/>
            </a:pPr>
            <a:r>
              <a:t/>
            </a:r>
            <a:endParaRPr sz="15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12121"/>
                </a:solidFill>
                <a:highlight>
                  <a:srgbClr val="FFFFFF"/>
                </a:highlight>
              </a:rPr>
              <a:t>Rodrigues MO, Abrantes N, Gonçalves FJM, Nogueira H, Marques JC, Gonçalves AMM. Spatial and temporal distribution of microplastics in water and sediments of a freshwater system (Antuã River, Portugal). Sci Total Environ. 2018 Aug 15;633:1549-1559. doi: 10.1016/j.scitotenv.2018.03.233. Epub 2018 Apr 4. PMID: 29758905.</a:t>
            </a:r>
            <a:endParaRPr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9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rgbClr val="000000"/>
              </a:solidFill>
              <a:latin typeface="Times New Roman"/>
              <a:ea typeface="Times New Roman"/>
              <a:cs typeface="Times New Roman"/>
              <a:sym typeface="Times New Roman"/>
            </a:endParaRPr>
          </a:p>
          <a:p>
            <a:pPr indent="457200" lvl="0" marL="1371600" rtl="0" algn="l">
              <a:spcBef>
                <a:spcPts val="0"/>
              </a:spcBef>
              <a:spcAft>
                <a:spcPts val="0"/>
              </a:spcAft>
              <a:buNone/>
            </a:pPr>
            <a:r>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of Literature</a:t>
            </a:r>
            <a:endParaRPr/>
          </a:p>
        </p:txBody>
      </p:sp>
      <p:sp>
        <p:nvSpPr>
          <p:cNvPr id="111" name="Google Shape;111;p17"/>
          <p:cNvSpPr txBox="1"/>
          <p:nvPr>
            <p:ph idx="1" type="body"/>
          </p:nvPr>
        </p:nvSpPr>
        <p:spPr>
          <a:xfrm>
            <a:off x="311700" y="964900"/>
            <a:ext cx="8520600" cy="34563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1000 metric tons of MPs fall within western U.S. each year</a:t>
            </a:r>
            <a:endParaRPr sz="2400">
              <a:solidFill>
                <a:srgbClr val="000000"/>
              </a:solidFill>
              <a:latin typeface="Times New Roman"/>
              <a:ea typeface="Times New Roman"/>
              <a:cs typeface="Times New Roman"/>
              <a:sym typeface="Times New Roman"/>
            </a:endParaRPr>
          </a:p>
          <a:p>
            <a:pPr indent="0" lvl="0" marL="0" rtl="0" algn="l">
              <a:lnSpc>
                <a:spcPct val="120000"/>
              </a:lnSpc>
              <a:spcBef>
                <a:spcPts val="0"/>
              </a:spcBef>
              <a:spcAft>
                <a:spcPts val="0"/>
              </a:spcAft>
              <a:buNone/>
            </a:pPr>
            <a:r>
              <a:rPr lang="en" sz="1200">
                <a:solidFill>
                  <a:srgbClr val="000000"/>
                </a:solidFill>
                <a:uFill>
                  <a:noFill/>
                </a:uFill>
                <a:latin typeface="Times New Roman"/>
                <a:ea typeface="Times New Roman"/>
                <a:cs typeface="Times New Roman"/>
                <a:sym typeface="Times New Roman"/>
                <a:hlinkClick r:id="rId3">
                  <a:extLst>
                    <a:ext uri="{A12FA001-AC4F-418D-AE19-62706E023703}">
                      <ahyp:hlinkClr val="tx"/>
                    </a:ext>
                  </a:extLst>
                </a:hlinkClick>
              </a:rPr>
              <a:t>Plastic rain in protected areas of the United States</a:t>
            </a:r>
            <a:r>
              <a:rPr lang="en" sz="1200">
                <a:solidFill>
                  <a:srgbClr val="000000"/>
                </a:solidFill>
                <a:latin typeface="Times New Roman"/>
                <a:ea typeface="Times New Roman"/>
                <a:cs typeface="Times New Roman"/>
                <a:sym typeface="Times New Roman"/>
              </a:rPr>
              <a:t> JANICE BRAHNEY, MARGARET HALLERUD, ERIC HEIM, MAURA HAHNENBERGER, SUJA SUKUMARAN </a:t>
            </a:r>
            <a:r>
              <a:rPr i="1" lang="en" sz="1200">
                <a:solidFill>
                  <a:srgbClr val="000000"/>
                </a:solidFill>
                <a:latin typeface="Times New Roman"/>
                <a:ea typeface="Times New Roman"/>
                <a:cs typeface="Times New Roman"/>
                <a:sym typeface="Times New Roman"/>
              </a:rPr>
              <a:t>SCIENCE</a:t>
            </a:r>
            <a:r>
              <a:rPr lang="en" sz="1200">
                <a:solidFill>
                  <a:srgbClr val="000000"/>
                </a:solidFill>
                <a:latin typeface="Times New Roman"/>
                <a:ea typeface="Times New Roman"/>
                <a:cs typeface="Times New Roman"/>
                <a:sym typeface="Times New Roman"/>
              </a:rPr>
              <a:t>12 JUN 2020 : 1257-1260</a:t>
            </a:r>
            <a:endParaRPr sz="1200">
              <a:solidFill>
                <a:srgbClr val="000000"/>
              </a:solidFill>
              <a:latin typeface="Times New Roman"/>
              <a:ea typeface="Times New Roman"/>
              <a:cs typeface="Times New Roman"/>
              <a:sym typeface="Times New Roman"/>
            </a:endParaRPr>
          </a:p>
          <a:p>
            <a:pPr indent="0" lvl="0" marL="0" rtl="0" algn="l">
              <a:lnSpc>
                <a:spcPct val="120000"/>
              </a:lnSpc>
              <a:spcBef>
                <a:spcPts val="600"/>
              </a:spcBef>
              <a:spcAft>
                <a:spcPts val="0"/>
              </a:spcAft>
              <a:buNone/>
            </a:pPr>
            <a:r>
              <a:t/>
            </a:r>
            <a:endParaRPr sz="1200">
              <a:solidFill>
                <a:srgbClr val="000000"/>
              </a:solidFill>
              <a:latin typeface="Times New Roman"/>
              <a:ea typeface="Times New Roman"/>
              <a:cs typeface="Times New Roman"/>
              <a:sym typeface="Times New Roman"/>
            </a:endParaRPr>
          </a:p>
          <a:p>
            <a:pPr indent="-457200" lvl="0" marL="457200" rtl="0" algn="l">
              <a:lnSpc>
                <a:spcPct val="150000"/>
              </a:lnSpc>
              <a:spcBef>
                <a:spcPts val="600"/>
              </a:spcBef>
              <a:spcAft>
                <a:spcPts val="0"/>
              </a:spcAft>
              <a:buClr>
                <a:srgbClr val="000000"/>
              </a:buClr>
              <a:buSzPts val="3600"/>
              <a:buFont typeface="Times New Roman"/>
              <a:buChar char="●"/>
            </a:pPr>
            <a:r>
              <a:rPr lang="en" sz="2400">
                <a:solidFill>
                  <a:srgbClr val="000000"/>
                </a:solidFill>
                <a:latin typeface="Times New Roman"/>
                <a:ea typeface="Times New Roman"/>
                <a:cs typeface="Times New Roman"/>
                <a:sym typeface="Times New Roman"/>
              </a:rPr>
              <a:t>Large number of MPs found on Mt. Everest </a:t>
            </a:r>
            <a:endParaRPr sz="2400">
              <a:solidFill>
                <a:srgbClr val="000000"/>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000000"/>
                </a:solidFill>
                <a:latin typeface="Times New Roman"/>
                <a:ea typeface="Times New Roman"/>
                <a:cs typeface="Times New Roman"/>
                <a:sym typeface="Times New Roman"/>
              </a:rPr>
              <a:t>Imogen E. Napper, Bede F.R. Davies, Heather Clifford, Sandra Elvin, Heather J. Koldewey, Paul A. Mayewski, Kimberley R. Miner, Mariusz Potocki, Aurora C. Elmore, Ananta P. Gajurel, Richard C. Thompson, Reaching New Heights in Plastic </a:t>
            </a:r>
            <a:endParaRPr sz="240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of Literature</a:t>
            </a:r>
            <a:endParaRPr/>
          </a:p>
        </p:txBody>
      </p:sp>
      <p:sp>
        <p:nvSpPr>
          <p:cNvPr id="117" name="Google Shape;117;p18"/>
          <p:cNvSpPr txBox="1"/>
          <p:nvPr>
            <p:ph idx="1" type="body"/>
          </p:nvPr>
        </p:nvSpPr>
        <p:spPr>
          <a:xfrm>
            <a:off x="142375" y="582100"/>
            <a:ext cx="8520600" cy="39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lnSpc>
                <a:spcPct val="150000"/>
              </a:lnSpc>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Atmospheric transport and deposition are pathways for MPs</a:t>
            </a:r>
            <a:endParaRPr sz="2400">
              <a:solidFill>
                <a:srgbClr val="000000"/>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Microplastics reach remote areas through atmospheric transport </a:t>
            </a:r>
            <a:endParaRPr sz="2400">
              <a:solidFill>
                <a:srgbClr val="000000"/>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000000"/>
                </a:solidFill>
                <a:latin typeface="Times New Roman"/>
                <a:ea typeface="Times New Roman"/>
                <a:cs typeface="Times New Roman"/>
                <a:sym typeface="Times New Roman"/>
              </a:rPr>
              <a:t>Bergmann M, Mützel S, Primpke S, Tekman MB, Trachsel J, Gerdts G. White and wonderful? Microplastics prevail in snow from the Alps to the Arctic. Sci Adv. 2019 Aug 14;5(8):eaax1157. doi: 10.1126/sciadv.aax1157. PMID: 31453336; PMCID: PMC6693909</a:t>
            </a:r>
            <a:endParaRPr sz="29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W</a:t>
            </a:r>
            <a:r>
              <a:rPr lang="en" sz="2400">
                <a:solidFill>
                  <a:srgbClr val="000000"/>
                </a:solidFill>
                <a:latin typeface="Times New Roman"/>
                <a:ea typeface="Times New Roman"/>
                <a:cs typeface="Times New Roman"/>
                <a:sym typeface="Times New Roman"/>
              </a:rPr>
              <a:t>ater vapor can bind to MP particles</a:t>
            </a:r>
            <a:endParaRPr sz="2400">
              <a:solidFill>
                <a:srgbClr val="000000"/>
              </a:solidFill>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rPr lang="en" sz="1200">
                <a:solidFill>
                  <a:srgbClr val="000000"/>
                </a:solidFill>
                <a:latin typeface="Times New Roman"/>
                <a:ea typeface="Times New Roman"/>
                <a:cs typeface="Times New Roman"/>
                <a:sym typeface="Times New Roman"/>
              </a:rPr>
              <a:t>Allen, Steve &amp; Allen, Deonie &amp; Phoenix, Vernon &amp; Le Roux, Gaël &amp; Jiménez, Pilar &amp; Simonneau, anaëlle &amp; Binet, Stéphane &amp; Galop, Didier. (2019). Atmospheric transport and deposition of microplastics in a remote mountain catchment. Nature Geoscience. 12. 10.1038/s41561-019-0335-5.</a:t>
            </a:r>
            <a:endParaRPr sz="290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a:t>
            </a:r>
            <a:endParaRPr/>
          </a:p>
        </p:txBody>
      </p:sp>
      <p:sp>
        <p:nvSpPr>
          <p:cNvPr id="123" name="Google Shape;123;p19"/>
          <p:cNvSpPr txBox="1"/>
          <p:nvPr>
            <p:ph idx="1" type="body"/>
          </p:nvPr>
        </p:nvSpPr>
        <p:spPr>
          <a:xfrm>
            <a:off x="311700" y="1229875"/>
            <a:ext cx="8520600" cy="3828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000000"/>
                </a:solidFill>
                <a:latin typeface="Times New Roman"/>
                <a:ea typeface="Times New Roman"/>
                <a:cs typeface="Times New Roman"/>
                <a:sym typeface="Times New Roman"/>
              </a:rPr>
              <a:t>Microplastic distribution will strongly correlate with snow deposition when measured in </a:t>
            </a:r>
            <a:r>
              <a:rPr lang="en" sz="3000">
                <a:solidFill>
                  <a:srgbClr val="000000"/>
                </a:solidFill>
                <a:latin typeface="Times New Roman"/>
                <a:ea typeface="Times New Roman"/>
                <a:cs typeface="Times New Roman"/>
                <a:sym typeface="Times New Roman"/>
              </a:rPr>
              <a:t>rural and urban sites.</a:t>
            </a:r>
            <a:endParaRPr sz="3000">
              <a:solidFill>
                <a:srgbClr val="000000"/>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30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240675"/>
            <a:ext cx="8520600" cy="60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Methodology</a:t>
            </a:r>
            <a:endParaRPr/>
          </a:p>
        </p:txBody>
      </p:sp>
      <p:sp>
        <p:nvSpPr>
          <p:cNvPr id="129" name="Google Shape;129;p20"/>
          <p:cNvSpPr txBox="1"/>
          <p:nvPr>
            <p:ph idx="1" type="body"/>
          </p:nvPr>
        </p:nvSpPr>
        <p:spPr>
          <a:xfrm>
            <a:off x="311700" y="9547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00"/>
                </a:solidFill>
                <a:latin typeface="Times New Roman"/>
                <a:ea typeface="Times New Roman"/>
                <a:cs typeface="Times New Roman"/>
                <a:sym typeface="Times New Roman"/>
              </a:rPr>
              <a:t>SITE SELECTION</a:t>
            </a:r>
            <a:endParaRPr sz="2200">
              <a:solidFill>
                <a:srgbClr val="000000"/>
              </a:solidFill>
              <a:latin typeface="Times New Roman"/>
              <a:ea typeface="Times New Roman"/>
              <a:cs typeface="Times New Roman"/>
              <a:sym typeface="Times New Roman"/>
            </a:endParaRPr>
          </a:p>
          <a:p>
            <a:pPr indent="-368300" lvl="0" marL="457200" rtl="0" algn="l">
              <a:spcBef>
                <a:spcPts val="0"/>
              </a:spcBef>
              <a:spcAft>
                <a:spcPts val="0"/>
              </a:spcAft>
              <a:buClr>
                <a:srgbClr val="000000"/>
              </a:buClr>
              <a:buSzPts val="2200"/>
              <a:buFont typeface="Times New Roman"/>
              <a:buChar char="●"/>
            </a:pPr>
            <a:r>
              <a:rPr lang="en" sz="2200">
                <a:solidFill>
                  <a:srgbClr val="000000"/>
                </a:solidFill>
                <a:latin typeface="Times New Roman"/>
                <a:ea typeface="Times New Roman"/>
                <a:cs typeface="Times New Roman"/>
                <a:sym typeface="Times New Roman"/>
              </a:rPr>
              <a:t>Remote site in the Catskill Mountains, NY</a:t>
            </a:r>
            <a:endParaRPr sz="2200">
              <a:solidFill>
                <a:srgbClr val="000000"/>
              </a:solidFill>
              <a:latin typeface="Times New Roman"/>
              <a:ea typeface="Times New Roman"/>
              <a:cs typeface="Times New Roman"/>
              <a:sym typeface="Times New Roman"/>
            </a:endParaRPr>
          </a:p>
          <a:p>
            <a:pPr indent="0" lvl="0" marL="914400" rtl="0" algn="l">
              <a:spcBef>
                <a:spcPts val="0"/>
              </a:spcBef>
              <a:spcAft>
                <a:spcPts val="0"/>
              </a:spcAft>
              <a:buNone/>
            </a:pPr>
            <a:r>
              <a:t/>
            </a:r>
            <a:endParaRPr sz="2200">
              <a:solidFill>
                <a:srgbClr val="000000"/>
              </a:solidFill>
              <a:latin typeface="Times New Roman"/>
              <a:ea typeface="Times New Roman"/>
              <a:cs typeface="Times New Roman"/>
              <a:sym typeface="Times New Roman"/>
            </a:endParaRPr>
          </a:p>
          <a:p>
            <a:pPr indent="-368300" lvl="0" marL="457200" rtl="0" algn="l">
              <a:spcBef>
                <a:spcPts val="0"/>
              </a:spcBef>
              <a:spcAft>
                <a:spcPts val="0"/>
              </a:spcAft>
              <a:buClr>
                <a:srgbClr val="000000"/>
              </a:buClr>
              <a:buSzPts val="2200"/>
              <a:buFont typeface="Times New Roman"/>
              <a:buChar char="●"/>
            </a:pPr>
            <a:r>
              <a:rPr lang="en" sz="2200">
                <a:solidFill>
                  <a:srgbClr val="000000"/>
                </a:solidFill>
                <a:latin typeface="Times New Roman"/>
                <a:ea typeface="Times New Roman"/>
                <a:cs typeface="Times New Roman"/>
                <a:sym typeface="Times New Roman"/>
              </a:rPr>
              <a:t>Urban site in New Paltz, NY</a:t>
            </a:r>
            <a:endParaRPr sz="2200">
              <a:solidFill>
                <a:srgbClr val="000000"/>
              </a:solidFill>
              <a:latin typeface="Times New Roman"/>
              <a:ea typeface="Times New Roman"/>
              <a:cs typeface="Times New Roman"/>
              <a:sym typeface="Times New Roman"/>
            </a:endParaRPr>
          </a:p>
        </p:txBody>
      </p:sp>
      <p:pic>
        <p:nvPicPr>
          <p:cNvPr id="130" name="Google Shape;130;p20"/>
          <p:cNvPicPr preferRelativeResize="0"/>
          <p:nvPr/>
        </p:nvPicPr>
        <p:blipFill>
          <a:blip r:embed="rId3">
            <a:alphaModFix/>
          </a:blip>
          <a:stretch>
            <a:fillRect/>
          </a:stretch>
        </p:blipFill>
        <p:spPr>
          <a:xfrm>
            <a:off x="1067475" y="2717325"/>
            <a:ext cx="3289529" cy="2076450"/>
          </a:xfrm>
          <a:prstGeom prst="rect">
            <a:avLst/>
          </a:prstGeom>
          <a:noFill/>
          <a:ln cap="flat" cmpd="sng" w="28575">
            <a:solidFill>
              <a:srgbClr val="000000"/>
            </a:solidFill>
            <a:prstDash val="solid"/>
            <a:round/>
            <a:headEnd len="sm" w="sm" type="none"/>
            <a:tailEnd len="sm" w="sm" type="none"/>
          </a:ln>
        </p:spPr>
      </p:pic>
      <p:pic>
        <p:nvPicPr>
          <p:cNvPr id="131" name="Google Shape;131;p20"/>
          <p:cNvPicPr preferRelativeResize="0"/>
          <p:nvPr/>
        </p:nvPicPr>
        <p:blipFill>
          <a:blip r:embed="rId4">
            <a:alphaModFix/>
          </a:blip>
          <a:stretch>
            <a:fillRect/>
          </a:stretch>
        </p:blipFill>
        <p:spPr>
          <a:xfrm>
            <a:off x="5178425" y="2717325"/>
            <a:ext cx="2867025" cy="207645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Methodology</a:t>
            </a:r>
            <a:endParaRPr/>
          </a:p>
        </p:txBody>
      </p:sp>
      <p:sp>
        <p:nvSpPr>
          <p:cNvPr id="137" name="Google Shape;137;p2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000000"/>
                </a:solidFill>
                <a:latin typeface="Times New Roman"/>
                <a:ea typeface="Times New Roman"/>
                <a:cs typeface="Times New Roman"/>
                <a:sym typeface="Times New Roman"/>
              </a:rPr>
              <a:t>METEOROLOGICAL DATA</a:t>
            </a:r>
            <a:endParaRPr sz="2700">
              <a:solidFill>
                <a:srgbClr val="000000"/>
              </a:solidFill>
              <a:latin typeface="Times New Roman"/>
              <a:ea typeface="Times New Roman"/>
              <a:cs typeface="Times New Roman"/>
              <a:sym typeface="Times New Roman"/>
            </a:endParaRPr>
          </a:p>
          <a:p>
            <a:pPr indent="-400050" lvl="0" marL="457200" rtl="0" algn="l">
              <a:spcBef>
                <a:spcPts val="0"/>
              </a:spcBef>
              <a:spcAft>
                <a:spcPts val="0"/>
              </a:spcAft>
              <a:buClr>
                <a:srgbClr val="000000"/>
              </a:buClr>
              <a:buSzPts val="2700"/>
              <a:buFont typeface="Times New Roman"/>
              <a:buChar char="●"/>
            </a:pPr>
            <a:r>
              <a:rPr lang="en" sz="2700">
                <a:solidFill>
                  <a:srgbClr val="000000"/>
                </a:solidFill>
                <a:latin typeface="Times New Roman"/>
                <a:ea typeface="Times New Roman"/>
                <a:cs typeface="Times New Roman"/>
                <a:sym typeface="Times New Roman"/>
              </a:rPr>
              <a:t>Historical and current wind speed and direction </a:t>
            </a:r>
            <a:endParaRPr sz="2700">
              <a:solidFill>
                <a:srgbClr val="000000"/>
              </a:solidFill>
              <a:latin typeface="Times New Roman"/>
              <a:ea typeface="Times New Roman"/>
              <a:cs typeface="Times New Roman"/>
              <a:sym typeface="Times New Roman"/>
            </a:endParaRPr>
          </a:p>
          <a:p>
            <a:pPr indent="0" lvl="0" marL="914400" rtl="0" algn="l">
              <a:spcBef>
                <a:spcPts val="0"/>
              </a:spcBef>
              <a:spcAft>
                <a:spcPts val="0"/>
              </a:spcAft>
              <a:buNone/>
            </a:pPr>
            <a:r>
              <a:t/>
            </a:r>
            <a:endParaRPr sz="2700">
              <a:solidFill>
                <a:srgbClr val="000000"/>
              </a:solidFill>
              <a:latin typeface="Times New Roman"/>
              <a:ea typeface="Times New Roman"/>
              <a:cs typeface="Times New Roman"/>
              <a:sym typeface="Times New Roman"/>
            </a:endParaRPr>
          </a:p>
          <a:p>
            <a:pPr indent="-400050" lvl="0" marL="457200" rtl="0" algn="l">
              <a:spcBef>
                <a:spcPts val="0"/>
              </a:spcBef>
              <a:spcAft>
                <a:spcPts val="0"/>
              </a:spcAft>
              <a:buClr>
                <a:srgbClr val="000000"/>
              </a:buClr>
              <a:buSzPts val="2700"/>
              <a:buFont typeface="Times New Roman"/>
              <a:buChar char="●"/>
            </a:pPr>
            <a:r>
              <a:rPr lang="en" sz="2700">
                <a:solidFill>
                  <a:srgbClr val="000000"/>
                </a:solidFill>
                <a:latin typeface="Times New Roman"/>
                <a:ea typeface="Times New Roman"/>
                <a:cs typeface="Times New Roman"/>
                <a:sym typeface="Times New Roman"/>
              </a:rPr>
              <a:t>Frequency and severity of precipitation</a:t>
            </a:r>
            <a:endParaRPr sz="27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700">
              <a:solidFill>
                <a:srgbClr val="000000"/>
              </a:solidFill>
              <a:latin typeface="Times New Roman"/>
              <a:ea typeface="Times New Roman"/>
              <a:cs typeface="Times New Roman"/>
              <a:sym typeface="Times New Roman"/>
            </a:endParaRPr>
          </a:p>
          <a:p>
            <a:pPr indent="-400050" lvl="0" marL="457200" rtl="0" algn="l">
              <a:spcBef>
                <a:spcPts val="0"/>
              </a:spcBef>
              <a:spcAft>
                <a:spcPts val="0"/>
              </a:spcAft>
              <a:buClr>
                <a:srgbClr val="000000"/>
              </a:buClr>
              <a:buSzPts val="2700"/>
              <a:buFont typeface="Times New Roman"/>
              <a:buChar char="●"/>
            </a:pPr>
            <a:r>
              <a:rPr lang="en" sz="2700">
                <a:solidFill>
                  <a:srgbClr val="000000"/>
                </a:solidFill>
                <a:latin typeface="Times New Roman"/>
                <a:ea typeface="Times New Roman"/>
                <a:cs typeface="Times New Roman"/>
                <a:sym typeface="Times New Roman"/>
              </a:rPr>
              <a:t>Air Temperature and Humidity</a:t>
            </a:r>
            <a:endParaRPr sz="2700">
              <a:solidFill>
                <a:srgbClr val="000000"/>
              </a:solidFill>
              <a:latin typeface="Times New Roman"/>
              <a:ea typeface="Times New Roman"/>
              <a:cs typeface="Times New Roman"/>
              <a:sym typeface="Times New Roman"/>
            </a:endParaRPr>
          </a:p>
          <a:p>
            <a:pPr indent="457200" lvl="0" marL="0" rtl="0" algn="l">
              <a:spcBef>
                <a:spcPts val="0"/>
              </a:spcBef>
              <a:spcAft>
                <a:spcPts val="0"/>
              </a:spcAft>
              <a:buNone/>
            </a:pPr>
            <a:r>
              <a:rPr lang="en" sz="2200">
                <a:solidFill>
                  <a:srgbClr val="000000"/>
                </a:solidFill>
                <a:latin typeface="Times New Roman"/>
                <a:ea typeface="Times New Roman"/>
                <a:cs typeface="Times New Roman"/>
                <a:sym typeface="Times New Roman"/>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